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9F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5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75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2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8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91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5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02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7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9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7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459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DC3BF-21F1-440E-A3EC-74D67B76E09E}" type="datetimeFigureOut">
              <a:rPr lang="ru-RU" smtClean="0"/>
              <a:pPr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D43BF-4E48-4A81-A732-D1B5EC832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90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5AC80D8-E868-F517-E9E7-80ECA8615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775353"/>
              </p:ext>
            </p:extLst>
          </p:nvPr>
        </p:nvGraphicFramePr>
        <p:xfrm>
          <a:off x="393326" y="985846"/>
          <a:ext cx="11398765" cy="4651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9948">
                  <a:extLst>
                    <a:ext uri="{9D8B030D-6E8A-4147-A177-3AD203B41FA5}">
                      <a16:colId xmlns:a16="http://schemas.microsoft.com/office/drawing/2014/main" val="2715691065"/>
                    </a:ext>
                  </a:extLst>
                </a:gridCol>
                <a:gridCol w="9538817">
                  <a:extLst>
                    <a:ext uri="{9D8B030D-6E8A-4147-A177-3AD203B41FA5}">
                      <a16:colId xmlns:a16="http://schemas.microsoft.com/office/drawing/2014/main" val="754003794"/>
                    </a:ext>
                  </a:extLst>
                </a:gridCol>
              </a:tblGrid>
              <a:tr h="3372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766391"/>
                  </a:ext>
                </a:extLst>
              </a:tr>
              <a:tr h="7116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265987"/>
                  </a:ext>
                </a:extLst>
              </a:tr>
              <a:tr h="13298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447437"/>
                  </a:ext>
                </a:extLst>
              </a:tr>
              <a:tr h="1329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763284"/>
                  </a:ext>
                </a:extLst>
              </a:tr>
              <a:tr h="914948">
                <a:tc>
                  <a:txBody>
                    <a:bodyPr/>
                    <a:lstStyle/>
                    <a:p>
                      <a:r>
                        <a:rPr lang="ru-RU" sz="1400" b="1" baseline="0" dirty="0" smtClean="0"/>
                        <a:t>               </a:t>
                      </a:r>
                    </a:p>
                    <a:p>
                      <a:r>
                        <a:rPr lang="ru-RU" sz="1400" b="1" baseline="0" dirty="0" smtClean="0"/>
                        <a:t>                ФНС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196601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AA89A31-AE99-4E94-922F-C0FAC6FBF742}"/>
              </a:ext>
            </a:extLst>
          </p:cNvPr>
          <p:cNvSpPr txBox="1">
            <a:spLocks/>
          </p:cNvSpPr>
          <p:nvPr/>
        </p:nvSpPr>
        <p:spPr>
          <a:xfrm>
            <a:off x="421933" y="36577"/>
            <a:ext cx="10643463" cy="4697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>
                <a:solidFill>
                  <a:srgbClr val="139FB9"/>
                </a:solidFill>
                <a:latin typeface="DIN Pro Bold" panose="020B0804020101020102" pitchFamily="34" charset="0"/>
                <a:cs typeface="DIN Pro Bold" panose="020B0804020101020102" pitchFamily="34" charset="0"/>
              </a:rPr>
              <a:t>ПРЕДОСТАВЛЕНИЕ </a:t>
            </a:r>
            <a:r>
              <a:rPr lang="ru-RU" sz="1200" dirty="0" smtClean="0">
                <a:solidFill>
                  <a:srgbClr val="139FB9"/>
                </a:solidFill>
                <a:latin typeface="DIN Pro Bold" panose="020B0804020101020102" pitchFamily="34" charset="0"/>
                <a:cs typeface="DIN Pro Bold" panose="020B0804020101020102" pitchFamily="34" charset="0"/>
              </a:rPr>
              <a:t>ЛЬГОТНОГО ПЕРИОДА ПО МИКРОЗАЙМАМ </a:t>
            </a:r>
            <a:r>
              <a:rPr lang="ru-RU" sz="1200" dirty="0" smtClean="0">
                <a:solidFill>
                  <a:srgbClr val="139FB9"/>
                </a:solidFill>
                <a:latin typeface="DIN Pro Bold" panose="020B0804020101020102" pitchFamily="34" charset="0"/>
                <a:cs typeface="DIN Pro Bold" panose="020B0804020101020102" pitchFamily="34" charset="0"/>
              </a:rPr>
              <a:t>МОБИЛИЗОВАННОМУ</a:t>
            </a:r>
            <a:endParaRPr lang="ru-RU" sz="1200" dirty="0">
              <a:solidFill>
                <a:srgbClr val="139FB9"/>
              </a:solidFill>
              <a:latin typeface="DIN Pro Bold" panose="020B0804020101020102" pitchFamily="34" charset="0"/>
              <a:cs typeface="DIN Pro Bold" panose="020B0804020101020102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4E2513-BADB-4714-957D-04BD4F6AA82D}"/>
              </a:ext>
            </a:extLst>
          </p:cNvPr>
          <p:cNvSpPr txBox="1"/>
          <p:nvPr/>
        </p:nvSpPr>
        <p:spPr>
          <a:xfrm>
            <a:off x="6252519" y="980304"/>
            <a:ext cx="963827" cy="314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Процесс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457CD7-3E7C-429E-AD7B-8688F37AAB71}"/>
              </a:ext>
            </a:extLst>
          </p:cNvPr>
          <p:cNvSpPr txBox="1"/>
          <p:nvPr/>
        </p:nvSpPr>
        <p:spPr>
          <a:xfrm>
            <a:off x="2603156" y="1410796"/>
            <a:ext cx="2166135" cy="4308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1. Принятие решения о мобилизации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6E41D3-5E72-4F62-A7AC-E2639CFB8A4F}"/>
              </a:ext>
            </a:extLst>
          </p:cNvPr>
          <p:cNvSpPr txBox="1"/>
          <p:nvPr/>
        </p:nvSpPr>
        <p:spPr>
          <a:xfrm>
            <a:off x="421933" y="568878"/>
            <a:ext cx="10801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DIN Pro Regular" panose="020B0504020101020102" pitchFamily="34" charset="0"/>
                <a:ea typeface="Open Sans" pitchFamily="2" charset="0"/>
                <a:cs typeface="DIN Pro Regular" panose="020B0504020101020102" pitchFamily="34" charset="0"/>
              </a:rPr>
              <a:t>Клиентская группа: </a:t>
            </a:r>
            <a:r>
              <a:rPr lang="ru-RU" sz="1400" dirty="0">
                <a:latin typeface="DIN Pro Regular" panose="020B0504020101020102" pitchFamily="34" charset="0"/>
                <a:ea typeface="Open Sans" pitchFamily="2" charset="0"/>
                <a:cs typeface="DIN Pro Regular" panose="020B0504020101020102" pitchFamily="34" charset="0"/>
              </a:rPr>
              <a:t>мобилизованные</a:t>
            </a:r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EA9CC659-5372-4426-82F8-87DEF66B91A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566014"/>
            <a:ext cx="2743200" cy="365125"/>
          </a:xfrm>
          <a:prstGeom prst="rect">
            <a:avLst/>
          </a:prstGeom>
        </p:spPr>
        <p:txBody>
          <a:bodyPr/>
          <a:lstStyle/>
          <a:p>
            <a:fld id="{EBA60C36-6C0B-4825-AF9C-32A916E7E83D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48090D-1F2F-4D64-84C5-B05B1BC3A55A}"/>
              </a:ext>
            </a:extLst>
          </p:cNvPr>
          <p:cNvSpPr txBox="1"/>
          <p:nvPr/>
        </p:nvSpPr>
        <p:spPr>
          <a:xfrm>
            <a:off x="543697" y="1408669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Призывная комиссия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6ACC2B-3207-443C-8AC3-9FB512E1E729}"/>
              </a:ext>
            </a:extLst>
          </p:cNvPr>
          <p:cNvSpPr txBox="1"/>
          <p:nvPr/>
        </p:nvSpPr>
        <p:spPr>
          <a:xfrm>
            <a:off x="5963828" y="1424939"/>
            <a:ext cx="2084540" cy="4308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2. Информирование </a:t>
            </a:r>
            <a:r>
              <a:rPr lang="ru-RU" sz="1100" dirty="0" smtClean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 мобилизованного</a:t>
            </a:r>
            <a:endParaRPr lang="ru-RU" sz="1100" dirty="0">
              <a:latin typeface="DIN Pro Regular" panose="020B0504020101020102" pitchFamily="34" charset="0"/>
              <a:ea typeface="Open Sans" panose="020B0606030504020204" pitchFamily="34" charset="0"/>
              <a:cs typeface="DIN Pro Regular" panose="020B0504020101020102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938317-951A-4F72-BB70-2F66530CFD1F}"/>
              </a:ext>
            </a:extLst>
          </p:cNvPr>
          <p:cNvSpPr txBox="1"/>
          <p:nvPr/>
        </p:nvSpPr>
        <p:spPr>
          <a:xfrm>
            <a:off x="440545" y="3374492"/>
            <a:ext cx="17919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МКК </a:t>
            </a:r>
            <a:r>
              <a:rPr lang="ru-RU" sz="1400" b="1" dirty="0" smtClean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Фонд поддержки </a:t>
            </a:r>
            <a:r>
              <a:rPr lang="ru-RU" sz="1400" b="1" dirty="0" smtClean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предпринимательства и предоставления гарантий НАО</a:t>
            </a:r>
            <a:endParaRPr lang="ru-RU" sz="1400" b="1" dirty="0">
              <a:latin typeface="DIN Pro Regular" panose="020B0504020101020102" pitchFamily="34" charset="0"/>
              <a:ea typeface="Open Sans" panose="020B0606030504020204" pitchFamily="34" charset="0"/>
              <a:cs typeface="DIN Pro Regular" panose="020B0504020101020102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B388A0-5D94-4F0C-B8E4-144E603D3777}"/>
              </a:ext>
            </a:extLst>
          </p:cNvPr>
          <p:cNvSpPr txBox="1"/>
          <p:nvPr/>
        </p:nvSpPr>
        <p:spPr>
          <a:xfrm>
            <a:off x="2586680" y="2172857"/>
            <a:ext cx="2079869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3. </a:t>
            </a:r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Информирование </a:t>
            </a:r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о </a:t>
            </a:r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мобилизации с требованием о предоставлении льготного периода</a:t>
            </a:r>
            <a:endParaRPr lang="ru-RU" sz="1100" dirty="0"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663C6-0040-441F-AF2A-83EB1B6E19B1}"/>
              </a:ext>
            </a:extLst>
          </p:cNvPr>
          <p:cNvSpPr txBox="1"/>
          <p:nvPr/>
        </p:nvSpPr>
        <p:spPr>
          <a:xfrm>
            <a:off x="440545" y="2379815"/>
            <a:ext cx="1791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Мобилизованный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1A7E3E-14AE-40B3-8C3D-8DFFC9412AAA}"/>
              </a:ext>
            </a:extLst>
          </p:cNvPr>
          <p:cNvSpPr txBox="1"/>
          <p:nvPr/>
        </p:nvSpPr>
        <p:spPr>
          <a:xfrm>
            <a:off x="7422292" y="2167718"/>
            <a:ext cx="1967295" cy="9387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7. Уведомление об окончании мобилизации, предоставление подтверждающих документов</a:t>
            </a:r>
            <a:endParaRPr lang="ru-RU" sz="1100" dirty="0"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C543B2-F885-44FF-99A1-1ADE4FB3BC1F}"/>
              </a:ext>
            </a:extLst>
          </p:cNvPr>
          <p:cNvSpPr txBox="1"/>
          <p:nvPr/>
        </p:nvSpPr>
        <p:spPr>
          <a:xfrm>
            <a:off x="4810897" y="3517557"/>
            <a:ext cx="2059459" cy="60016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5. </a:t>
            </a:r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Принятие решения о предоставлении льготного периода</a:t>
            </a:r>
            <a:endParaRPr lang="ru-RU" sz="1100" dirty="0"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2DE30A-2233-4AD2-BED5-AB5875878A39}"/>
              </a:ext>
            </a:extLst>
          </p:cNvPr>
          <p:cNvSpPr txBox="1"/>
          <p:nvPr/>
        </p:nvSpPr>
        <p:spPr>
          <a:xfrm>
            <a:off x="9910119" y="3545416"/>
            <a:ext cx="1664043" cy="769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8. Завершение льготного периода и уточнение графика платежей </a:t>
            </a:r>
            <a:endParaRPr lang="ru-RU" sz="1100" dirty="0"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C543B2-F885-44FF-99A1-1ADE4FB3BC1F}"/>
              </a:ext>
            </a:extLst>
          </p:cNvPr>
          <p:cNvSpPr txBox="1"/>
          <p:nvPr/>
        </p:nvSpPr>
        <p:spPr>
          <a:xfrm>
            <a:off x="7199870" y="3524641"/>
            <a:ext cx="2380735" cy="60016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6. </a:t>
            </a:r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Заключение дополнительного соглашения с уточненным графиком погашения займа</a:t>
            </a:r>
            <a:endParaRPr lang="ru-RU" sz="1100" dirty="0"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C543B2-F885-44FF-99A1-1ADE4FB3BC1F}"/>
              </a:ext>
            </a:extLst>
          </p:cNvPr>
          <p:cNvSpPr txBox="1"/>
          <p:nvPr/>
        </p:nvSpPr>
        <p:spPr>
          <a:xfrm>
            <a:off x="2529475" y="4820482"/>
            <a:ext cx="2981863" cy="4308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4.1. Подтверждение достоверности сведений о факте мобилизации</a:t>
            </a:r>
            <a:endParaRPr lang="ru-RU" sz="1100" dirty="0">
              <a:solidFill>
                <a:srgbClr val="00000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338" y="5705289"/>
            <a:ext cx="1250840" cy="125084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6B388A0-5D94-4F0C-B8E4-144E603D3777}"/>
              </a:ext>
            </a:extLst>
          </p:cNvPr>
          <p:cNvSpPr txBox="1"/>
          <p:nvPr/>
        </p:nvSpPr>
        <p:spPr>
          <a:xfrm>
            <a:off x="2445999" y="3503268"/>
            <a:ext cx="1911817" cy="4308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4</a:t>
            </a:r>
            <a:r>
              <a:rPr lang="ru-RU" sz="1100" dirty="0" smtClean="0">
                <a:latin typeface="DIN Pro Regular" panose="020B0504020101020102" pitchFamily="34" charset="0"/>
                <a:cs typeface="DIN Pro Regular" panose="020B0504020101020102" pitchFamily="34" charset="0"/>
              </a:rPr>
              <a:t>. Проверка </a:t>
            </a:r>
            <a:r>
              <a:rPr lang="ru-RU" sz="1100" dirty="0">
                <a:latin typeface="DIN Pro Regular" panose="020B0504020101020102" pitchFamily="34" charset="0"/>
                <a:cs typeface="DIN Pro Regular" panose="020B0504020101020102" pitchFamily="34" charset="0"/>
              </a:rPr>
              <a:t>информации о мобилизованном</a:t>
            </a:r>
          </a:p>
        </p:txBody>
      </p:sp>
      <p:cxnSp>
        <p:nvCxnSpPr>
          <p:cNvPr id="58" name="Прямая со стрелкой 57"/>
          <p:cNvCxnSpPr>
            <a:stCxn id="7" idx="3"/>
          </p:cNvCxnSpPr>
          <p:nvPr/>
        </p:nvCxnSpPr>
        <p:spPr>
          <a:xfrm flipV="1">
            <a:off x="4769291" y="1622854"/>
            <a:ext cx="1170190" cy="3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hape 59"/>
          <p:cNvCxnSpPr>
            <a:stCxn id="13" idx="2"/>
            <a:endCxn id="15" idx="3"/>
          </p:cNvCxnSpPr>
          <p:nvPr/>
        </p:nvCxnSpPr>
        <p:spPr>
          <a:xfrm rot="5400000">
            <a:off x="5481723" y="1040653"/>
            <a:ext cx="709202" cy="233954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401907" y="2948311"/>
            <a:ext cx="6270" cy="519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6878594" y="3784688"/>
            <a:ext cx="329514" cy="70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stCxn id="18" idx="3"/>
          </p:cNvCxnSpPr>
          <p:nvPr/>
        </p:nvCxnSpPr>
        <p:spPr>
          <a:xfrm>
            <a:off x="9389587" y="2637078"/>
            <a:ext cx="1303127" cy="896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 rot="16200000" flipH="1">
            <a:off x="3027407" y="4361936"/>
            <a:ext cx="807307" cy="82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8" idx="2"/>
          </p:cNvCxnSpPr>
          <p:nvPr/>
        </p:nvCxnSpPr>
        <p:spPr>
          <a:xfrm rot="16200000" flipH="1">
            <a:off x="8211064" y="3301313"/>
            <a:ext cx="394644" cy="48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8" idx="3"/>
          </p:cNvCxnSpPr>
          <p:nvPr/>
        </p:nvCxnSpPr>
        <p:spPr>
          <a:xfrm>
            <a:off x="4357816" y="3718712"/>
            <a:ext cx="428368" cy="13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B938317-951A-4F72-BB70-2F66530CFD1F}"/>
              </a:ext>
            </a:extLst>
          </p:cNvPr>
          <p:cNvSpPr txBox="1"/>
          <p:nvPr/>
        </p:nvSpPr>
        <p:spPr>
          <a:xfrm>
            <a:off x="3522913" y="4272794"/>
            <a:ext cx="4797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FF0000"/>
                </a:solidFill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о</a:t>
            </a:r>
            <a:r>
              <a:rPr lang="ru-RU" sz="1200" dirty="0" smtClean="0">
                <a:solidFill>
                  <a:srgbClr val="FF0000"/>
                </a:solidFill>
                <a:latin typeface="DIN Pro Regular" panose="020B0504020101020102" pitchFamily="34" charset="0"/>
                <a:ea typeface="Open Sans" panose="020B0606030504020204" pitchFamily="34" charset="0"/>
                <a:cs typeface="DIN Pro Regular" panose="020B0504020101020102" pitchFamily="34" charset="0"/>
              </a:rPr>
              <a:t>тсутствуют документы, подтверждающие мобилизацию</a:t>
            </a:r>
            <a:endParaRPr lang="ru-RU" sz="1200" dirty="0">
              <a:solidFill>
                <a:srgbClr val="FF0000"/>
              </a:solidFill>
              <a:latin typeface="DIN Pro Regular" panose="020B0504020101020102" pitchFamily="34" charset="0"/>
              <a:ea typeface="Open Sans" panose="020B0606030504020204" pitchFamily="34" charset="0"/>
              <a:cs typeface="DIN Pro Regular" panose="020B050402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56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103</Words>
  <Application>Microsoft Office PowerPoint</Application>
  <PresentationFormat>Широкоэкранный</PresentationFormat>
  <Paragraphs>21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DIN Pro Bold</vt:lpstr>
      <vt:lpstr>DIN Pro Regular</vt:lpstr>
      <vt:lpstr>Open Sans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Мартынов Виталий Валерьевич</dc:creator>
  <cp:lastModifiedBy>User</cp:lastModifiedBy>
  <cp:revision>18</cp:revision>
  <dcterms:created xsi:type="dcterms:W3CDTF">2022-10-21T12:16:38Z</dcterms:created>
  <dcterms:modified xsi:type="dcterms:W3CDTF">2022-12-20T14:27:05Z</dcterms:modified>
</cp:coreProperties>
</file>